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70" r:id="rId3"/>
    <p:sldId id="272" r:id="rId4"/>
    <p:sldId id="273" r:id="rId5"/>
    <p:sldId id="274" r:id="rId6"/>
    <p:sldId id="275" r:id="rId7"/>
    <p:sldId id="277" r:id="rId8"/>
    <p:sldId id="276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DDA"/>
    <a:srgbClr val="8CE1FC"/>
    <a:srgbClr val="06B1E9"/>
    <a:srgbClr val="0E9053"/>
    <a:srgbClr val="A8E0C0"/>
    <a:srgbClr val="5DC48A"/>
    <a:srgbClr val="56C392"/>
    <a:srgbClr val="0A8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56CDC-501A-463A-BF1C-46490CCCA9BD}" v="4" dt="2022-06-07T13:23:35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s, Jessica (MSHDA)" userId="40afb24c-e44e-4ba7-99b2-046fe87d0855" providerId="ADAL" clId="{BCB56CDC-501A-463A-BF1C-46490CCCA9BD}"/>
    <pc:docChg chg="custSel addSld delSld modSld">
      <pc:chgData name="Mays, Jessica (MSHDA)" userId="40afb24c-e44e-4ba7-99b2-046fe87d0855" providerId="ADAL" clId="{BCB56CDC-501A-463A-BF1C-46490CCCA9BD}" dt="2022-06-07T17:52:57.835" v="2383" actId="20577"/>
      <pc:docMkLst>
        <pc:docMk/>
      </pc:docMkLst>
      <pc:sldChg chg="del">
        <pc:chgData name="Mays, Jessica (MSHDA)" userId="40afb24c-e44e-4ba7-99b2-046fe87d0855" providerId="ADAL" clId="{BCB56CDC-501A-463A-BF1C-46490CCCA9BD}" dt="2022-06-07T12:18:57.698" v="0" actId="47"/>
        <pc:sldMkLst>
          <pc:docMk/>
          <pc:sldMk cId="1599817183" sldId="256"/>
        </pc:sldMkLst>
      </pc:sldChg>
      <pc:sldChg chg="del">
        <pc:chgData name="Mays, Jessica (MSHDA)" userId="40afb24c-e44e-4ba7-99b2-046fe87d0855" providerId="ADAL" clId="{BCB56CDC-501A-463A-BF1C-46490CCCA9BD}" dt="2022-06-07T12:19:08.597" v="3" actId="47"/>
        <pc:sldMkLst>
          <pc:docMk/>
          <pc:sldMk cId="0" sldId="265"/>
        </pc:sldMkLst>
      </pc:sldChg>
      <pc:sldChg chg="modSp mod">
        <pc:chgData name="Mays, Jessica (MSHDA)" userId="40afb24c-e44e-4ba7-99b2-046fe87d0855" providerId="ADAL" clId="{BCB56CDC-501A-463A-BF1C-46490CCCA9BD}" dt="2022-06-07T12:19:03.353" v="2" actId="20577"/>
        <pc:sldMkLst>
          <pc:docMk/>
          <pc:sldMk cId="0" sldId="271"/>
        </pc:sldMkLst>
        <pc:spChg chg="mod">
          <ac:chgData name="Mays, Jessica (MSHDA)" userId="40afb24c-e44e-4ba7-99b2-046fe87d0855" providerId="ADAL" clId="{BCB56CDC-501A-463A-BF1C-46490CCCA9BD}" dt="2022-06-07T12:19:03.353" v="2" actId="20577"/>
          <ac:spMkLst>
            <pc:docMk/>
            <pc:sldMk cId="0" sldId="271"/>
            <ac:spMk id="112" creationId="{00000000-0000-0000-0000-000000000000}"/>
          </ac:spMkLst>
        </pc:spChg>
      </pc:sldChg>
      <pc:sldChg chg="modSp mod">
        <pc:chgData name="Mays, Jessica (MSHDA)" userId="40afb24c-e44e-4ba7-99b2-046fe87d0855" providerId="ADAL" clId="{BCB56CDC-501A-463A-BF1C-46490CCCA9BD}" dt="2022-06-07T13:23:05.789" v="207" actId="20577"/>
        <pc:sldMkLst>
          <pc:docMk/>
          <pc:sldMk cId="2703231467" sldId="272"/>
        </pc:sldMkLst>
        <pc:spChg chg="mod">
          <ac:chgData name="Mays, Jessica (MSHDA)" userId="40afb24c-e44e-4ba7-99b2-046fe87d0855" providerId="ADAL" clId="{BCB56CDC-501A-463A-BF1C-46490CCCA9BD}" dt="2022-06-07T13:21:00.313" v="68" actId="20577"/>
          <ac:spMkLst>
            <pc:docMk/>
            <pc:sldMk cId="2703231467" sldId="272"/>
            <ac:spMk id="199" creationId="{00000000-0000-0000-0000-000000000000}"/>
          </ac:spMkLst>
        </pc:spChg>
        <pc:spChg chg="mod">
          <ac:chgData name="Mays, Jessica (MSHDA)" userId="40afb24c-e44e-4ba7-99b2-046fe87d0855" providerId="ADAL" clId="{BCB56CDC-501A-463A-BF1C-46490CCCA9BD}" dt="2022-06-07T13:23:05.789" v="207" actId="20577"/>
          <ac:spMkLst>
            <pc:docMk/>
            <pc:sldMk cId="2703231467" sldId="272"/>
            <ac:spMk id="200" creationId="{00000000-0000-0000-0000-000000000000}"/>
          </ac:spMkLst>
        </pc:spChg>
      </pc:sldChg>
      <pc:sldChg chg="modSp mod">
        <pc:chgData name="Mays, Jessica (MSHDA)" userId="40afb24c-e44e-4ba7-99b2-046fe87d0855" providerId="ADAL" clId="{BCB56CDC-501A-463A-BF1C-46490CCCA9BD}" dt="2022-06-07T17:52:14.154" v="2381" actId="20577"/>
        <pc:sldMkLst>
          <pc:docMk/>
          <pc:sldMk cId="3569131810" sldId="273"/>
        </pc:sldMkLst>
        <pc:spChg chg="mod">
          <ac:chgData name="Mays, Jessica (MSHDA)" userId="40afb24c-e44e-4ba7-99b2-046fe87d0855" providerId="ADAL" clId="{BCB56CDC-501A-463A-BF1C-46490CCCA9BD}" dt="2022-06-07T17:52:14.154" v="2381" actId="20577"/>
          <ac:spMkLst>
            <pc:docMk/>
            <pc:sldMk cId="3569131810" sldId="273"/>
            <ac:spMk id="200" creationId="{00000000-0000-0000-0000-000000000000}"/>
          </ac:spMkLst>
        </pc:spChg>
      </pc:sldChg>
      <pc:sldChg chg="addSp delSp modSp mod">
        <pc:chgData name="Mays, Jessica (MSHDA)" userId="40afb24c-e44e-4ba7-99b2-046fe87d0855" providerId="ADAL" clId="{BCB56CDC-501A-463A-BF1C-46490CCCA9BD}" dt="2022-06-07T17:52:57.835" v="2383" actId="20577"/>
        <pc:sldMkLst>
          <pc:docMk/>
          <pc:sldMk cId="170568077" sldId="274"/>
        </pc:sldMkLst>
        <pc:spChg chg="del mod">
          <ac:chgData name="Mays, Jessica (MSHDA)" userId="40afb24c-e44e-4ba7-99b2-046fe87d0855" providerId="ADAL" clId="{BCB56CDC-501A-463A-BF1C-46490CCCA9BD}" dt="2022-06-07T13:54:09.181" v="1048" actId="478"/>
          <ac:spMkLst>
            <pc:docMk/>
            <pc:sldMk cId="170568077" sldId="274"/>
            <ac:spMk id="200" creationId="{00000000-0000-0000-0000-000000000000}"/>
          </ac:spMkLst>
        </pc:spChg>
        <pc:graphicFrameChg chg="add mod modGraphic">
          <ac:chgData name="Mays, Jessica (MSHDA)" userId="40afb24c-e44e-4ba7-99b2-046fe87d0855" providerId="ADAL" clId="{BCB56CDC-501A-463A-BF1C-46490CCCA9BD}" dt="2022-06-07T17:52:57.835" v="2383" actId="20577"/>
          <ac:graphicFrameMkLst>
            <pc:docMk/>
            <pc:sldMk cId="170568077" sldId="274"/>
            <ac:graphicFrameMk id="2" creationId="{982C8154-6509-4910-A5CA-145D7E84418D}"/>
          </ac:graphicFrameMkLst>
        </pc:graphicFrameChg>
      </pc:sldChg>
      <pc:sldChg chg="modSp add mod">
        <pc:chgData name="Mays, Jessica (MSHDA)" userId="40afb24c-e44e-4ba7-99b2-046fe87d0855" providerId="ADAL" clId="{BCB56CDC-501A-463A-BF1C-46490CCCA9BD}" dt="2022-06-07T16:31:33.638" v="2109" actId="20577"/>
        <pc:sldMkLst>
          <pc:docMk/>
          <pc:sldMk cId="1161527361" sldId="275"/>
        </pc:sldMkLst>
        <pc:spChg chg="mod">
          <ac:chgData name="Mays, Jessica (MSHDA)" userId="40afb24c-e44e-4ba7-99b2-046fe87d0855" providerId="ADAL" clId="{BCB56CDC-501A-463A-BF1C-46490CCCA9BD}" dt="2022-06-07T16:25:49.051" v="1595" actId="20577"/>
          <ac:spMkLst>
            <pc:docMk/>
            <pc:sldMk cId="1161527361" sldId="275"/>
            <ac:spMk id="199" creationId="{00000000-0000-0000-0000-000000000000}"/>
          </ac:spMkLst>
        </pc:spChg>
        <pc:spChg chg="mod">
          <ac:chgData name="Mays, Jessica (MSHDA)" userId="40afb24c-e44e-4ba7-99b2-046fe87d0855" providerId="ADAL" clId="{BCB56CDC-501A-463A-BF1C-46490CCCA9BD}" dt="2022-06-07T16:31:33.638" v="2109" actId="20577"/>
          <ac:spMkLst>
            <pc:docMk/>
            <pc:sldMk cId="1161527361" sldId="275"/>
            <ac:spMk id="200" creationId="{00000000-0000-0000-0000-000000000000}"/>
          </ac:spMkLst>
        </pc:spChg>
      </pc:sldChg>
      <pc:sldChg chg="modSp add mod">
        <pc:chgData name="Mays, Jessica (MSHDA)" userId="40afb24c-e44e-4ba7-99b2-046fe87d0855" providerId="ADAL" clId="{BCB56CDC-501A-463A-BF1C-46490CCCA9BD}" dt="2022-06-07T16:32:20.257" v="2168" actId="20577"/>
        <pc:sldMkLst>
          <pc:docMk/>
          <pc:sldMk cId="243089921" sldId="276"/>
        </pc:sldMkLst>
        <pc:spChg chg="mod">
          <ac:chgData name="Mays, Jessica (MSHDA)" userId="40afb24c-e44e-4ba7-99b2-046fe87d0855" providerId="ADAL" clId="{BCB56CDC-501A-463A-BF1C-46490CCCA9BD}" dt="2022-06-07T16:32:20.257" v="2168" actId="20577"/>
          <ac:spMkLst>
            <pc:docMk/>
            <pc:sldMk cId="243089921" sldId="276"/>
            <ac:spMk id="200" creationId="{00000000-0000-0000-0000-000000000000}"/>
          </ac:spMkLst>
        </pc:spChg>
      </pc:sldChg>
      <pc:sldChg chg="add">
        <pc:chgData name="Mays, Jessica (MSHDA)" userId="40afb24c-e44e-4ba7-99b2-046fe87d0855" providerId="ADAL" clId="{BCB56CDC-501A-463A-BF1C-46490CCCA9BD}" dt="2022-06-07T16:24:08.512" v="1577" actId="2890"/>
        <pc:sldMkLst>
          <pc:docMk/>
          <pc:sldMk cId="3836443267" sldId="277"/>
        </pc:sldMkLst>
      </pc:sldChg>
      <pc:sldChg chg="modSp add mod">
        <pc:chgData name="Mays, Jessica (MSHDA)" userId="40afb24c-e44e-4ba7-99b2-046fe87d0855" providerId="ADAL" clId="{BCB56CDC-501A-463A-BF1C-46490CCCA9BD}" dt="2022-06-07T16:35:11.868" v="2378" actId="14100"/>
        <pc:sldMkLst>
          <pc:docMk/>
          <pc:sldMk cId="1081701725" sldId="278"/>
        </pc:sldMkLst>
        <pc:spChg chg="mod">
          <ac:chgData name="Mays, Jessica (MSHDA)" userId="40afb24c-e44e-4ba7-99b2-046fe87d0855" providerId="ADAL" clId="{BCB56CDC-501A-463A-BF1C-46490CCCA9BD}" dt="2022-06-07T16:33:40.303" v="2188" actId="20577"/>
          <ac:spMkLst>
            <pc:docMk/>
            <pc:sldMk cId="1081701725" sldId="278"/>
            <ac:spMk id="199" creationId="{00000000-0000-0000-0000-000000000000}"/>
          </ac:spMkLst>
        </pc:spChg>
        <pc:spChg chg="mod">
          <ac:chgData name="Mays, Jessica (MSHDA)" userId="40afb24c-e44e-4ba7-99b2-046fe87d0855" providerId="ADAL" clId="{BCB56CDC-501A-463A-BF1C-46490CCCA9BD}" dt="2022-06-07T16:35:11.868" v="2378" actId="14100"/>
          <ac:spMkLst>
            <pc:docMk/>
            <pc:sldMk cId="1081701725" sldId="278"/>
            <ac:spMk id="20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5ECA2-25C2-41D3-90B0-8A561293390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5ABAF-0729-4B3E-852F-D8BC50D5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0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9980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866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8512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5888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354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7580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385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FFA6-8C6C-433A-924F-301B9091A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67F154-6927-4359-B662-8E10037AC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975EE-B37A-4A51-9565-222204A9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71DF-54BD-4AD6-A50B-3BE0760D9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BD111-59AF-4140-AAFB-C80029FC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7E22-8657-4D3D-9B65-8E6ED7D19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C427D-E8FE-4955-BBEA-BFC2D990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A5FF6-4CFA-4F26-9914-BECC5BD2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ABF09-093F-4A50-8C60-BF2C5BFB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78687-F2D5-4F4D-B628-CE9F42E8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E0704C-6CCC-4F5B-B0F8-88A7BF84B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AFCF8-8CB9-4902-B08E-E00CB4B26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CDA7B-D388-4767-92D6-BF46675B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1DC74-8F74-4503-BA60-FBADA948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F46D4-F6E9-46FC-9E03-EEF1A9109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6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153B-94A8-46DB-952D-4040FBD1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4DEA9-DB29-469B-8BBE-4EF737A8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FC9E8-776B-4078-A79F-3198DDA5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6FCB3-BC43-4BCD-9FCD-EDF81A6E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6D875-F0FE-4F54-85C7-5F205EFF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7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1987-C428-437A-B4A5-6AB514EE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BFFDD-841A-417A-96D5-96F7AF308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EC335-ED26-43BB-B52F-8B61B4EF5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09C08-BEC2-46DE-A7D6-2F57CDA4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B84FF-1320-4FD6-8DEF-B6DEA814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7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A947-C8FC-478B-92A1-8711BDDB1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CF86B-3AFF-48F7-9BAC-F88B42614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8938C-B126-481B-98DE-B48EF21AF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B13A5-4283-40AD-B6F8-8F91FAC5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BF9F2-0B8E-4C35-A80B-B41ECF20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C2BEC-3861-4FD6-AC1F-8EEE8ACD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0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88A4-BAEF-423C-B57F-40CB1E495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C3EC1-997C-4DEE-9AEF-9676A109D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65B3B-BFDA-473F-8FC2-64CB4847D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C8E6D1-A5F8-4E55-B88A-21670E729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EC6B22-5362-48C7-8ECC-3B7D0EE33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C57F8D-0DC3-4ED6-B0E4-8C8650EF5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0652C-617D-40A8-A3E7-261CFB9C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33918-BC6A-40B8-AA61-1E7D8CAA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1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1768-9F21-404A-9E12-BDD351528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8BFE6-D9C3-4E7D-819F-D70BADED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D3BDB-6FE0-48D3-9B13-6210CC8B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6195A-C9D2-4B1A-A096-159AFDA4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5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CF1E5-48C2-499D-A0E6-C6AA8517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C7072-6905-4173-8AB9-B796F593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2F214-AC1F-4F36-A386-311341ED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1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6EC9-2530-4568-A8AA-69A61E0DF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A5E5A-4A66-429F-88A2-F5EA4D73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38037-F7F5-455C-A64A-14C22DDE4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1B107-BC21-4E19-A703-F6BFA77F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A70A1-5158-4B36-8035-0C444A63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EEE91-6D2E-4467-9BC3-4BDD6077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7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01976-8025-40B1-8E5B-9F38EAD4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3AEE67-D35B-4C16-8E81-26635ADEE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5C506-15F0-4001-B3A0-B5C445EE5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3A994-77EE-44AF-9C71-AB722794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46EA1-78EA-49D0-B13B-361403E49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EABC8-2A9A-45AB-BF37-F42E5736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59C6D-6BF4-40E8-9278-AE7D71AFF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6A405-9D89-4DDF-AD61-AD011CC9C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60876-3F61-4FEF-9FED-C1E3A1536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4A5B7-5DC4-4D5E-BE5A-CC62A55A09D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A23E5-78D0-4BC5-8CCB-1019C55BA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218F3-56F8-44F0-8050-ED3181E8F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F8ECE-AC20-452A-899D-F77D243F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8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michigan.gov/mshda/-/media/Project/Websites/mshda/homeless/esg/policy-and-procedures/ESG-Eligible-Expense-Quick-Reference-Sheet.pdf?rev=ccddbc3fa3354a9fa50764dcda0eb21f&amp;hash=0BDC4CDCD57CCA47A71E82376BB336B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chigan.gov/mshda/-/media/Project/Websites/mshda/homeless/esg/policy-and-procedures/ESG-Policy-Manual.pdf?rev=d5b978f4a1074251b4d8f201b4fbcaca&amp;hash=67CE10E37E7CEA7CDD0752F7402E2B2F" TargetMode="External"/><Relationship Id="rId5" Type="http://schemas.openxmlformats.org/officeDocument/2006/relationships/hyperlink" Target="https://www.govinfo.gov/content/pkg/CFR-2017-title24-vol3/xml/CFR-2017-title24-vol3-part578.xml" TargetMode="External"/><Relationship Id="rId4" Type="http://schemas.openxmlformats.org/officeDocument/2006/relationships/hyperlink" Target="https://www.govinfo.gov/content/pkg/CFR-2017-title24-vol3/xml/CFR-2017-title24-vol3-part576.x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>
            <a:gsLst>
              <a:gs pos="0">
                <a:srgbClr val="0E9444"/>
              </a:gs>
              <a:gs pos="33000">
                <a:srgbClr val="1074BD"/>
              </a:gs>
              <a:gs pos="66000">
                <a:srgbClr val="00B0F0"/>
              </a:gs>
              <a:gs pos="100000">
                <a:srgbClr val="92D050"/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7" descr="Graphical user interface,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16210" y="5859546"/>
            <a:ext cx="1816100" cy="77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0" name="Google Shape;110;p17"/>
          <p:cNvCxnSpPr/>
          <p:nvPr/>
        </p:nvCxnSpPr>
        <p:spPr>
          <a:xfrm>
            <a:off x="827082" y="6208391"/>
            <a:ext cx="11057603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1" name="Google Shape;111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ESG Committees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Meeting #2: Understanding Funding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0" y="5759354"/>
            <a:ext cx="12191999" cy="1098645"/>
          </a:xfrm>
          <a:prstGeom prst="rect">
            <a:avLst/>
          </a:prstGeom>
          <a:gradFill>
            <a:gsLst>
              <a:gs pos="0">
                <a:srgbClr val="0E9444"/>
              </a:gs>
              <a:gs pos="33000">
                <a:srgbClr val="1074BD"/>
              </a:gs>
              <a:gs pos="66000">
                <a:srgbClr val="00B0F0"/>
              </a:gs>
              <a:gs pos="100000">
                <a:srgbClr val="92D050"/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7" descr="Graphical user interface,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3250" y="5861263"/>
            <a:ext cx="1816100" cy="77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27"/>
          <p:cNvCxnSpPr/>
          <p:nvPr/>
        </p:nvCxnSpPr>
        <p:spPr>
          <a:xfrm>
            <a:off x="834122" y="6210108"/>
            <a:ext cx="11057603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74BD"/>
              </a:buClr>
              <a:buSzPts val="4400"/>
              <a:buFont typeface="Arial"/>
              <a:buNone/>
            </a:pPr>
            <a:r>
              <a:rPr lang="en-US" dirty="0">
                <a:solidFill>
                  <a:srgbClr val="1074BD"/>
                </a:solidFill>
                <a:latin typeface="Arial"/>
                <a:ea typeface="Arial"/>
                <a:cs typeface="Arial"/>
                <a:sym typeface="Arial"/>
              </a:rPr>
              <a:t>Funding Types</a:t>
            </a:r>
            <a:endParaRPr dirty="0"/>
          </a:p>
        </p:txBody>
      </p:sp>
      <p:sp>
        <p:nvSpPr>
          <p:cNvPr id="200" name="Google Shape;200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HUD CoC Program: Rapid Rehousing, Coordinated Entry, Permanent Supportive Housing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ESG: Rapid Rehousing, Prevention, Street Outreach, Shelter, HMIS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ESP: Shelter, Motel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0" y="5759354"/>
            <a:ext cx="12191999" cy="1098645"/>
          </a:xfrm>
          <a:prstGeom prst="rect">
            <a:avLst/>
          </a:prstGeom>
          <a:gradFill>
            <a:gsLst>
              <a:gs pos="0">
                <a:srgbClr val="0E9444"/>
              </a:gs>
              <a:gs pos="33000">
                <a:srgbClr val="1074BD"/>
              </a:gs>
              <a:gs pos="66000">
                <a:srgbClr val="00B0F0"/>
              </a:gs>
              <a:gs pos="100000">
                <a:srgbClr val="92D050"/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7" descr="Graphical user interface,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3250" y="5861263"/>
            <a:ext cx="1816100" cy="77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27"/>
          <p:cNvCxnSpPr/>
          <p:nvPr/>
        </p:nvCxnSpPr>
        <p:spPr>
          <a:xfrm>
            <a:off x="834122" y="6210108"/>
            <a:ext cx="11057603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74BD"/>
              </a:buClr>
              <a:buSzPts val="4400"/>
              <a:buFont typeface="Arial"/>
              <a:buNone/>
            </a:pPr>
            <a:r>
              <a:rPr lang="en-US" dirty="0">
                <a:solidFill>
                  <a:srgbClr val="1074BD"/>
                </a:solidFill>
                <a:latin typeface="Arial"/>
                <a:ea typeface="Arial"/>
                <a:cs typeface="Arial"/>
                <a:sym typeface="Arial"/>
              </a:rPr>
              <a:t>Funding Rules</a:t>
            </a:r>
            <a:endParaRPr dirty="0"/>
          </a:p>
        </p:txBody>
      </p:sp>
      <p:sp>
        <p:nvSpPr>
          <p:cNvPr id="200" name="Google Shape;200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The HEARTH Act of 2009 lays out the regulations for ESG and HUD CoC Program Funding.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  <a:hlinkClick r:id="rId4"/>
              </a:rPr>
              <a:t>ESG</a:t>
            </a: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  <a:hlinkClick r:id="rId5"/>
              </a:rPr>
              <a:t>CoC</a:t>
            </a: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Additionally, MSHDA must create its own regulations for the use of ESG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  <a:hlinkClick r:id="rId6"/>
              </a:rPr>
              <a:t>MSHDA Policy</a:t>
            </a: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  <a:hlinkClick r:id="rId7"/>
              </a:rPr>
              <a:t>Eligible Expense Reference Sheet</a:t>
            </a: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323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0" y="5759354"/>
            <a:ext cx="12191999" cy="1098645"/>
          </a:xfrm>
          <a:prstGeom prst="rect">
            <a:avLst/>
          </a:prstGeom>
          <a:gradFill>
            <a:gsLst>
              <a:gs pos="0">
                <a:srgbClr val="0E9444"/>
              </a:gs>
              <a:gs pos="33000">
                <a:srgbClr val="1074BD"/>
              </a:gs>
              <a:gs pos="66000">
                <a:srgbClr val="00B0F0"/>
              </a:gs>
              <a:gs pos="100000">
                <a:srgbClr val="92D050"/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7" descr="Graphical user interface,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3250" y="5861263"/>
            <a:ext cx="1816100" cy="77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27"/>
          <p:cNvCxnSpPr/>
          <p:nvPr/>
        </p:nvCxnSpPr>
        <p:spPr>
          <a:xfrm>
            <a:off x="834122" y="6210108"/>
            <a:ext cx="11057603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74BD"/>
              </a:buClr>
              <a:buSzPts val="4400"/>
              <a:buFont typeface="Arial"/>
              <a:buNone/>
            </a:pPr>
            <a:r>
              <a:rPr lang="en-US" dirty="0">
                <a:solidFill>
                  <a:srgbClr val="1074BD"/>
                </a:solidFill>
                <a:latin typeface="Arial"/>
                <a:ea typeface="Arial"/>
                <a:cs typeface="Arial"/>
                <a:sym typeface="Arial"/>
              </a:rPr>
              <a:t>ESG</a:t>
            </a:r>
            <a:endParaRPr dirty="0"/>
          </a:p>
        </p:txBody>
      </p:sp>
      <p:sp>
        <p:nvSpPr>
          <p:cNvPr id="200" name="Google Shape;200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Services Eligible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Housing Relocation and Stabilization Services (CFR 576.105(b))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Check the MSHDA NOFA and Policies because certain costs are not allowed here (credit repair, housing counseling).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913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0" y="5759354"/>
            <a:ext cx="12191999" cy="1098645"/>
          </a:xfrm>
          <a:prstGeom prst="rect">
            <a:avLst/>
          </a:prstGeom>
          <a:gradFill>
            <a:gsLst>
              <a:gs pos="0">
                <a:srgbClr val="0E9444"/>
              </a:gs>
              <a:gs pos="33000">
                <a:srgbClr val="1074BD"/>
              </a:gs>
              <a:gs pos="66000">
                <a:srgbClr val="00B0F0"/>
              </a:gs>
              <a:gs pos="100000">
                <a:srgbClr val="92D050"/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7" descr="Graphical user interface,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3250" y="5861263"/>
            <a:ext cx="1816100" cy="77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27"/>
          <p:cNvCxnSpPr/>
          <p:nvPr/>
        </p:nvCxnSpPr>
        <p:spPr>
          <a:xfrm>
            <a:off x="834122" y="6210108"/>
            <a:ext cx="11057603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74BD"/>
              </a:buClr>
              <a:buSzPts val="4400"/>
              <a:buFont typeface="Arial"/>
              <a:buNone/>
            </a:pPr>
            <a:r>
              <a:rPr lang="en-US" dirty="0">
                <a:solidFill>
                  <a:srgbClr val="1074BD"/>
                </a:solidFill>
                <a:latin typeface="Arial"/>
                <a:cs typeface="Arial"/>
                <a:sym typeface="Arial"/>
              </a:rPr>
              <a:t>CoC Program</a:t>
            </a:r>
            <a:endParaRPr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82C8154-6509-4910-A5CA-145D7E844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53879"/>
              </p:ext>
            </p:extLst>
          </p:nvPr>
        </p:nvGraphicFramePr>
        <p:xfrm>
          <a:off x="834122" y="1792597"/>
          <a:ext cx="9694780" cy="32391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4756">
                  <a:extLst>
                    <a:ext uri="{9D8B030D-6E8A-4147-A177-3AD203B41FA5}">
                      <a16:colId xmlns:a16="http://schemas.microsoft.com/office/drawing/2014/main" val="1250719807"/>
                    </a:ext>
                  </a:extLst>
                </a:gridCol>
                <a:gridCol w="6070024">
                  <a:extLst>
                    <a:ext uri="{9D8B030D-6E8A-4147-A177-3AD203B41FA5}">
                      <a16:colId xmlns:a16="http://schemas.microsoft.com/office/drawing/2014/main" val="275442394"/>
                    </a:ext>
                  </a:extLst>
                </a:gridCol>
              </a:tblGrid>
              <a:tr h="51982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Coordinated Entry Grant</a:t>
                      </a:r>
                    </a:p>
                  </a:txBody>
                  <a:tcPr>
                    <a:solidFill>
                      <a:srgbClr val="0E90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653038"/>
                  </a:ext>
                </a:extLst>
              </a:tr>
              <a:tr h="519822">
                <a:tc>
                  <a:txBody>
                    <a:bodyPr/>
                    <a:lstStyle/>
                    <a:p>
                      <a:r>
                        <a:rPr lang="en-US" dirty="0"/>
                        <a:t>Overview of Eligible Expenses:</a:t>
                      </a:r>
                    </a:p>
                  </a:txBody>
                  <a:tcPr>
                    <a:solidFill>
                      <a:srgbClr val="8CE1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 of service needs, case management, housing search, outreach, transportation</a:t>
                      </a:r>
                    </a:p>
                  </a:txBody>
                  <a:tcPr>
                    <a:solidFill>
                      <a:srgbClr val="8CE1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509333"/>
                  </a:ext>
                </a:extLst>
              </a:tr>
              <a:tr h="519822">
                <a:tc>
                  <a:txBody>
                    <a:bodyPr/>
                    <a:lstStyle/>
                    <a:p>
                      <a:r>
                        <a:rPr lang="en-US" dirty="0"/>
                        <a:t>Allowable Costs:</a:t>
                      </a:r>
                    </a:p>
                  </a:txBody>
                  <a:tcPr>
                    <a:solidFill>
                      <a:srgbClr val="CBED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Salary and benefits of staff directly delivering the services</a:t>
                      </a:r>
                    </a:p>
                  </a:txBody>
                  <a:tcPr>
                    <a:solidFill>
                      <a:srgbClr val="CBE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008220"/>
                  </a:ext>
                </a:extLst>
              </a:tr>
              <a:tr h="5198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BED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Materials to carry out the activities</a:t>
                      </a:r>
                    </a:p>
                  </a:txBody>
                  <a:tcPr>
                    <a:solidFill>
                      <a:srgbClr val="CBE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477275"/>
                  </a:ext>
                </a:extLst>
              </a:tr>
              <a:tr h="5198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BED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Mileage for staff, public transit for participants</a:t>
                      </a:r>
                    </a:p>
                  </a:txBody>
                  <a:tcPr>
                    <a:solidFill>
                      <a:srgbClr val="CBE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74311"/>
                  </a:ext>
                </a:extLst>
              </a:tr>
              <a:tr h="5198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BED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Administrative costs capped at 10%</a:t>
                      </a:r>
                    </a:p>
                  </a:txBody>
                  <a:tcPr>
                    <a:solidFill>
                      <a:srgbClr val="CBE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435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6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0" y="5759354"/>
            <a:ext cx="12191999" cy="1098645"/>
          </a:xfrm>
          <a:prstGeom prst="rect">
            <a:avLst/>
          </a:prstGeom>
          <a:gradFill>
            <a:gsLst>
              <a:gs pos="0">
                <a:srgbClr val="0E9444"/>
              </a:gs>
              <a:gs pos="33000">
                <a:srgbClr val="1074BD"/>
              </a:gs>
              <a:gs pos="66000">
                <a:srgbClr val="00B0F0"/>
              </a:gs>
              <a:gs pos="100000">
                <a:srgbClr val="92D050"/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7" descr="Graphical user interface,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3250" y="5861263"/>
            <a:ext cx="1816100" cy="77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27"/>
          <p:cNvCxnSpPr/>
          <p:nvPr/>
        </p:nvCxnSpPr>
        <p:spPr>
          <a:xfrm>
            <a:off x="834122" y="6210108"/>
            <a:ext cx="11057603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74BD"/>
              </a:buClr>
              <a:buSzPts val="4400"/>
              <a:buFont typeface="Arial"/>
              <a:buNone/>
            </a:pPr>
            <a:r>
              <a:rPr lang="en-US" dirty="0">
                <a:solidFill>
                  <a:srgbClr val="1074BD"/>
                </a:solidFill>
                <a:latin typeface="Arial"/>
                <a:cs typeface="Arial"/>
                <a:sym typeface="Arial"/>
              </a:rPr>
              <a:t>Things To Consider</a:t>
            </a:r>
            <a:endParaRPr dirty="0"/>
          </a:p>
        </p:txBody>
      </p:sp>
      <p:sp>
        <p:nvSpPr>
          <p:cNvPr id="200" name="Google Shape;200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Case in Point: Funding Street Outreach/Housing Advocacy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MSHDA ESG Street Outreach can only cover time with UNSHELTERED persons.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But…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Continuing to serve persons once they enter shelter can be covered as Housing Relocation and Stabilization Services- another budget line, or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Coordinated Entry funding in most budget lines.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More than one budget line/funding source can ensure the full activity is funded. </a:t>
            </a:r>
          </a:p>
        </p:txBody>
      </p:sp>
    </p:spTree>
    <p:extLst>
      <p:ext uri="{BB962C8B-B14F-4D97-AF65-F5344CB8AC3E}">
        <p14:creationId xmlns:p14="http://schemas.microsoft.com/office/powerpoint/2010/main" val="116152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0" y="5759354"/>
            <a:ext cx="12191999" cy="1098645"/>
          </a:xfrm>
          <a:prstGeom prst="rect">
            <a:avLst/>
          </a:prstGeom>
          <a:gradFill>
            <a:gsLst>
              <a:gs pos="0">
                <a:srgbClr val="0E9444"/>
              </a:gs>
              <a:gs pos="33000">
                <a:srgbClr val="1074BD"/>
              </a:gs>
              <a:gs pos="66000">
                <a:srgbClr val="00B0F0"/>
              </a:gs>
              <a:gs pos="100000">
                <a:srgbClr val="92D050"/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7" descr="Graphical user interface,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3250" y="5861263"/>
            <a:ext cx="1816100" cy="77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27"/>
          <p:cNvCxnSpPr/>
          <p:nvPr/>
        </p:nvCxnSpPr>
        <p:spPr>
          <a:xfrm>
            <a:off x="834122" y="6210108"/>
            <a:ext cx="11057603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74BD"/>
              </a:buClr>
              <a:buSzPts val="4400"/>
              <a:buFont typeface="Arial"/>
              <a:buNone/>
            </a:pPr>
            <a:r>
              <a:rPr lang="en-US" dirty="0">
                <a:solidFill>
                  <a:srgbClr val="1074BD"/>
                </a:solidFill>
                <a:latin typeface="Arial"/>
                <a:cs typeface="Arial"/>
                <a:sym typeface="Arial"/>
              </a:rPr>
              <a:t>Important Notes</a:t>
            </a:r>
            <a:endParaRPr dirty="0"/>
          </a:p>
        </p:txBody>
      </p:sp>
      <p:sp>
        <p:nvSpPr>
          <p:cNvPr id="200" name="Google Shape;200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CoC Program Funds cannot be extended except in very rare circumstances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Match is provided by MSHDA in all cases-</a:t>
            </a:r>
          </a:p>
          <a:p>
            <a:pPr>
              <a:spcBef>
                <a:spcPts val="0"/>
              </a:spcBef>
              <a:buClr>
                <a:srgbClr val="595959"/>
              </a:buClr>
              <a:buSzPts val="2400"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ESG grants might be Federal or State funds</a:t>
            </a:r>
          </a:p>
          <a:p>
            <a:pPr>
              <a:spcBef>
                <a:spcPts val="0"/>
              </a:spcBef>
              <a:buClr>
                <a:srgbClr val="595959"/>
              </a:buClr>
              <a:buSzPts val="2400"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CoC Program funds are matched by ESG Case Management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Extremely important all funds are fully expended.</a:t>
            </a:r>
          </a:p>
        </p:txBody>
      </p:sp>
    </p:spTree>
    <p:extLst>
      <p:ext uri="{BB962C8B-B14F-4D97-AF65-F5344CB8AC3E}">
        <p14:creationId xmlns:p14="http://schemas.microsoft.com/office/powerpoint/2010/main" val="3836443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0" y="5759354"/>
            <a:ext cx="12191999" cy="1098645"/>
          </a:xfrm>
          <a:prstGeom prst="rect">
            <a:avLst/>
          </a:prstGeom>
          <a:gradFill>
            <a:gsLst>
              <a:gs pos="0">
                <a:srgbClr val="0E9444"/>
              </a:gs>
              <a:gs pos="33000">
                <a:srgbClr val="1074BD"/>
              </a:gs>
              <a:gs pos="66000">
                <a:srgbClr val="00B0F0"/>
              </a:gs>
              <a:gs pos="100000">
                <a:srgbClr val="92D050"/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7" descr="Graphical user interface,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3250" y="5861263"/>
            <a:ext cx="1816100" cy="77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27"/>
          <p:cNvCxnSpPr/>
          <p:nvPr/>
        </p:nvCxnSpPr>
        <p:spPr>
          <a:xfrm>
            <a:off x="834122" y="6210108"/>
            <a:ext cx="11057603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74BD"/>
              </a:buClr>
              <a:buSzPts val="4400"/>
              <a:buFont typeface="Arial"/>
              <a:buNone/>
            </a:pPr>
            <a:r>
              <a:rPr lang="en-US" dirty="0">
                <a:solidFill>
                  <a:srgbClr val="1074BD"/>
                </a:solidFill>
                <a:latin typeface="Arial"/>
                <a:cs typeface="Arial"/>
                <a:sym typeface="Arial"/>
              </a:rPr>
              <a:t>Mapping Need</a:t>
            </a:r>
            <a:endParaRPr dirty="0"/>
          </a:p>
        </p:txBody>
      </p:sp>
      <p:sp>
        <p:nvSpPr>
          <p:cNvPr id="200" name="Google Shape;200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As a community it is important to look at: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Clr>
                <a:srgbClr val="595959"/>
              </a:buClr>
              <a:buSzPts val="2400"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How many households are on the By Name List</a:t>
            </a:r>
          </a:p>
          <a:p>
            <a:pPr lvl="1">
              <a:spcBef>
                <a:spcPts val="0"/>
              </a:spcBef>
              <a:buClr>
                <a:srgbClr val="595959"/>
              </a:buClr>
              <a:buSzPts val="2400"/>
            </a:pPr>
            <a:r>
              <a:rPr lang="en-US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What interventions are they waiting for?</a:t>
            </a:r>
          </a:p>
          <a:p>
            <a:pPr>
              <a:spcBef>
                <a:spcPts val="0"/>
              </a:spcBef>
              <a:buClr>
                <a:srgbClr val="595959"/>
              </a:buClr>
              <a:buSzPts val="2400"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Clr>
                <a:srgbClr val="595959"/>
              </a:buClr>
              <a:buSzPts val="2400"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How quickly is the HARA able to complete assessments for callers?</a:t>
            </a:r>
          </a:p>
          <a:p>
            <a:pPr>
              <a:spcBef>
                <a:spcPts val="0"/>
              </a:spcBef>
              <a:buClr>
                <a:srgbClr val="595959"/>
              </a:buClr>
              <a:buSzPts val="2400"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Clr>
                <a:srgbClr val="595959"/>
              </a:buClr>
              <a:buSzPts val="2400"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Do you have Street Outreach/Housing Advocacy? Who are you missing/losing at system access?</a:t>
            </a:r>
          </a:p>
        </p:txBody>
      </p:sp>
    </p:spTree>
    <p:extLst>
      <p:ext uri="{BB962C8B-B14F-4D97-AF65-F5344CB8AC3E}">
        <p14:creationId xmlns:p14="http://schemas.microsoft.com/office/powerpoint/2010/main" val="24308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0" y="5759354"/>
            <a:ext cx="12191999" cy="1098645"/>
          </a:xfrm>
          <a:prstGeom prst="rect">
            <a:avLst/>
          </a:prstGeom>
          <a:gradFill>
            <a:gsLst>
              <a:gs pos="0">
                <a:srgbClr val="0E9444"/>
              </a:gs>
              <a:gs pos="33000">
                <a:srgbClr val="1074BD"/>
              </a:gs>
              <a:gs pos="66000">
                <a:srgbClr val="00B0F0"/>
              </a:gs>
              <a:gs pos="100000">
                <a:srgbClr val="92D050"/>
              </a:gs>
            </a:gsLst>
            <a:lin ang="1919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7" descr="Graphical user interface,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3250" y="5861263"/>
            <a:ext cx="1816100" cy="77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27"/>
          <p:cNvCxnSpPr/>
          <p:nvPr/>
        </p:nvCxnSpPr>
        <p:spPr>
          <a:xfrm>
            <a:off x="834122" y="6210108"/>
            <a:ext cx="11057603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74BD"/>
              </a:buClr>
              <a:buSzPts val="4400"/>
              <a:buFont typeface="Arial"/>
              <a:buNone/>
            </a:pPr>
            <a:r>
              <a:rPr lang="en-US" dirty="0">
                <a:solidFill>
                  <a:srgbClr val="1074BD"/>
                </a:solidFill>
                <a:latin typeface="Arial"/>
                <a:cs typeface="Arial"/>
                <a:sym typeface="Arial"/>
              </a:rPr>
              <a:t>Planning Ahead</a:t>
            </a:r>
            <a:endParaRPr dirty="0"/>
          </a:p>
        </p:txBody>
      </p:sp>
      <p:sp>
        <p:nvSpPr>
          <p:cNvPr id="200" name="Google Shape;200;p27"/>
          <p:cNvSpPr txBox="1">
            <a:spLocks noGrp="1"/>
          </p:cNvSpPr>
          <p:nvPr>
            <p:ph type="body" idx="1"/>
          </p:nvPr>
        </p:nvSpPr>
        <p:spPr>
          <a:xfrm>
            <a:off x="838200" y="1933575"/>
            <a:ext cx="10515600" cy="4243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As a community you should also map out where you want to be and how to get there.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endParaRPr lang="en-US" sz="2400" dirty="0">
              <a:solidFill>
                <a:srgbClr val="595959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</a:pPr>
            <a:r>
              <a:rPr lang="en-US" sz="240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You need Street Outreach but can’t afford to reduce infrastructure spending. What can you do over time?</a:t>
            </a:r>
          </a:p>
        </p:txBody>
      </p:sp>
    </p:spTree>
    <p:extLst>
      <p:ext uri="{BB962C8B-B14F-4D97-AF65-F5344CB8AC3E}">
        <p14:creationId xmlns:p14="http://schemas.microsoft.com/office/powerpoint/2010/main" val="108170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5738</TotalTime>
  <Words>389</Words>
  <Application>Microsoft Office PowerPoint</Application>
  <PresentationFormat>Widescreen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ESG Committees</vt:lpstr>
      <vt:lpstr>Funding Types</vt:lpstr>
      <vt:lpstr>Funding Rules</vt:lpstr>
      <vt:lpstr>ESG</vt:lpstr>
      <vt:lpstr>CoC Program</vt:lpstr>
      <vt:lpstr>Things To Consider</vt:lpstr>
      <vt:lpstr>Important Notes</vt:lpstr>
      <vt:lpstr>Mapping Need</vt:lpstr>
      <vt:lpstr>Planning Ahead</vt:lpstr>
    </vt:vector>
  </TitlesOfParts>
  <Company>State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Mays, Jessica (MSHDA)</dc:creator>
  <cp:lastModifiedBy>Mays, Jessica (MSHDA)</cp:lastModifiedBy>
  <cp:revision>1</cp:revision>
  <dcterms:created xsi:type="dcterms:W3CDTF">2022-06-03T18:14:08Z</dcterms:created>
  <dcterms:modified xsi:type="dcterms:W3CDTF">2022-06-07T17:53:05Z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etDate">
    <vt:lpwstr>2022-06-07T12:10:02Z</vt:lpwstr>
  </property>
  <property fmtid="{D5CDD505-2E9C-101B-9397-08002B2CF9AE}" pid="4" name="MSIP_Label_3a2fed65-62e7-46ea-af74-187e0c17143a_Method">
    <vt:lpwstr>Privileged</vt:lpwstr>
  </property>
  <property fmtid="{D5CDD505-2E9C-101B-9397-08002B2CF9AE}" pid="5" name="MSIP_Label_3a2fed65-62e7-46ea-af74-187e0c17143a_Name">
    <vt:lpwstr>3a2fed65-62e7-46ea-af74-187e0c17143a</vt:lpwstr>
  </property>
  <property fmtid="{D5CDD505-2E9C-101B-9397-08002B2CF9AE}" pid="6" name="MSIP_Label_3a2fed65-62e7-46ea-af74-187e0c17143a_SiteId">
    <vt:lpwstr>d5fb7087-3777-42ad-966a-892ef47225d1</vt:lpwstr>
  </property>
  <property fmtid="{D5CDD505-2E9C-101B-9397-08002B2CF9AE}" pid="7" name="MSIP_Label_3a2fed65-62e7-46ea-af74-187e0c17143a_ActionId">
    <vt:lpwstr>597efd77-66f6-4d66-b385-f4dab83dd89d</vt:lpwstr>
  </property>
  <property fmtid="{D5CDD505-2E9C-101B-9397-08002B2CF9AE}" pid="8" name="MSIP_Label_3a2fed65-62e7-46ea-af74-187e0c17143a_ContentBits">
    <vt:lpwstr>0</vt:lpwstr>
  </property>
</Properties>
</file>